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89" r:id="rId2"/>
  </p:sldMasterIdLst>
  <p:notesMasterIdLst>
    <p:notesMasterId r:id="rId18"/>
  </p:notesMasterIdLst>
  <p:handoutMasterIdLst>
    <p:handoutMasterId r:id="rId19"/>
  </p:handoutMasterIdLst>
  <p:sldIdLst>
    <p:sldId id="349" r:id="rId3"/>
    <p:sldId id="333" r:id="rId4"/>
    <p:sldId id="339" r:id="rId5"/>
    <p:sldId id="347" r:id="rId6"/>
    <p:sldId id="351" r:id="rId7"/>
    <p:sldId id="340" r:id="rId8"/>
    <p:sldId id="343" r:id="rId9"/>
    <p:sldId id="342" r:id="rId10"/>
    <p:sldId id="341" r:id="rId11"/>
    <p:sldId id="334" r:id="rId12"/>
    <p:sldId id="345" r:id="rId13"/>
    <p:sldId id="336" r:id="rId14"/>
    <p:sldId id="344" r:id="rId15"/>
    <p:sldId id="348" r:id="rId16"/>
    <p:sldId id="320" r:id="rId17"/>
  </p:sldIdLst>
  <p:sldSz cx="9144000" cy="5143500" type="screen16x9"/>
  <p:notesSz cx="6797675" cy="9928225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57">
          <p15:clr>
            <a:srgbClr val="A4A3A4"/>
          </p15:clr>
        </p15:guide>
        <p15:guide id="2" orient="horz" pos="1721">
          <p15:clr>
            <a:srgbClr val="A4A3A4"/>
          </p15:clr>
        </p15:guide>
        <p15:guide id="3" orient="horz" pos="2586">
          <p15:clr>
            <a:srgbClr val="A4A3A4"/>
          </p15:clr>
        </p15:guide>
        <p15:guide id="4" orient="horz" pos="2842">
          <p15:clr>
            <a:srgbClr val="A4A3A4"/>
          </p15:clr>
        </p15:guide>
        <p15:guide id="5" orient="horz" pos="2299">
          <p15:clr>
            <a:srgbClr val="A4A3A4"/>
          </p15:clr>
        </p15:guide>
        <p15:guide id="6" orient="horz" pos="1417">
          <p15:clr>
            <a:srgbClr val="A4A3A4"/>
          </p15:clr>
        </p15:guide>
        <p15:guide id="7" orient="horz" pos="569">
          <p15:clr>
            <a:srgbClr val="A4A3A4"/>
          </p15:clr>
        </p15:guide>
        <p15:guide id="8" orient="horz" pos="793">
          <p15:clr>
            <a:srgbClr val="A4A3A4"/>
          </p15:clr>
        </p15:guide>
        <p15:guide id="9" orient="horz" pos="1220">
          <p15:clr>
            <a:srgbClr val="A4A3A4"/>
          </p15:clr>
        </p15:guide>
        <p15:guide id="10" orient="horz" pos="2431">
          <p15:clr>
            <a:srgbClr val="A4A3A4"/>
          </p15:clr>
        </p15:guide>
        <p15:guide id="11" pos="5600">
          <p15:clr>
            <a:srgbClr val="A4A3A4"/>
          </p15:clr>
        </p15:guide>
        <p15:guide id="12" pos="3040">
          <p15:clr>
            <a:srgbClr val="A4A3A4"/>
          </p15:clr>
        </p15:guide>
        <p15:guide id="13" pos="160">
          <p15:clr>
            <a:srgbClr val="A4A3A4"/>
          </p15:clr>
        </p15:guide>
        <p15:guide id="14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gik Vardanyan" initials="GV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9200"/>
    <a:srgbClr val="3C8B46"/>
    <a:srgbClr val="006C97"/>
    <a:srgbClr val="15C260"/>
    <a:srgbClr val="B2C800"/>
    <a:srgbClr val="73B1C3"/>
    <a:srgbClr val="C693C2"/>
    <a:srgbClr val="E6007E"/>
    <a:srgbClr val="869C80"/>
    <a:srgbClr val="B2C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745" autoAdjust="0"/>
    <p:restoredTop sz="94655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1408" y="176"/>
      </p:cViewPr>
      <p:guideLst>
        <p:guide orient="horz" pos="3057"/>
        <p:guide orient="horz" pos="1721"/>
        <p:guide orient="horz" pos="2586"/>
        <p:guide orient="horz" pos="2842"/>
        <p:guide orient="horz" pos="2299"/>
        <p:guide orient="horz" pos="1417"/>
        <p:guide orient="horz" pos="569"/>
        <p:guide orient="horz" pos="793"/>
        <p:guide orient="horz" pos="1220"/>
        <p:guide orient="horz" pos="2431"/>
        <p:guide pos="5600"/>
        <p:guide pos="3040"/>
        <p:guide pos="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712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A1E12-56A1-B34D-BADD-C17FBBE13C0A}" type="datetimeFigureOut">
              <a:rPr lang="fr-FR" smtClean="0"/>
              <a:t>04/04/2019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26A1C-D3C9-2D4C-A772-EF6EBC673CD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6144117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6EEC08-DD37-4CCF-BBAF-6CD72D6329A3}" type="datetimeFigureOut">
              <a:rPr lang="en-GB" smtClean="0"/>
              <a:t>04/04/2019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060FCE-9C73-4329-9578-111CA952F7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749603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04/04/2019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69637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4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9870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626836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28665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928524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6409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with 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8"/>
            <a:ext cx="4064000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49915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3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49915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8"/>
            <a:ext cx="4317999" cy="208462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0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2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7630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 14" descr=" A - PowerPoint Intro Blanche V2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27014" y="1828170"/>
            <a:ext cx="8673872" cy="553998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>
              <a:buFont typeface="Arial"/>
              <a:buNone/>
              <a:defRPr sz="360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2529258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6" name="Imag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sp>
        <p:nvSpPr>
          <p:cNvPr id="17" name="ZoneTexte 16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20" name="ZoneTexte 19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7964136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04/04/2019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04/04/2019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225461" y="1282446"/>
            <a:ext cx="8727371" cy="3266694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2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225460" y="236703"/>
            <a:ext cx="8727371" cy="66892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232159" y="92619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-3520"/>
            <a:ext cx="5396825" cy="629068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AA581-84C2-47F7-9106-5A0F635A983B}" type="datetime1">
              <a:rPr lang="fr-FR" smtClean="0"/>
              <a:t>04/04/2019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89230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05325"/>
          </a:xfrm>
          <a:prstGeom prst="rect">
            <a:avLst/>
          </a:prstGeom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2415" y="3322360"/>
            <a:ext cx="8673872" cy="21544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 b="0" i="0" baseline="0">
                <a:solidFill>
                  <a:schemeClr val="accent2"/>
                </a:solidFill>
                <a:latin typeface="Verdana"/>
                <a:cs typeface="Verdana"/>
              </a:defRPr>
            </a:lvl1pPr>
            <a:lvl2pPr marL="4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Optional Subtitle</a:t>
            </a:r>
          </a:p>
        </p:txBody>
      </p:sp>
      <p:sp>
        <p:nvSpPr>
          <p:cNvPr id="4" name="ZoneTexte 3"/>
          <p:cNvSpPr txBox="1"/>
          <p:nvPr userDrawn="1"/>
        </p:nvSpPr>
        <p:spPr>
          <a:xfrm>
            <a:off x="-482732" y="51455"/>
            <a:ext cx="3797300" cy="2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8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0" y="1726163"/>
            <a:ext cx="9144000" cy="1343607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0BF49-95A3-4D3E-AF0E-9789885A4A4D}" type="datetime1">
              <a:rPr lang="fr-FR" smtClean="0"/>
              <a:t>04/04/2019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3883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04/04/2019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580021" y="1346171"/>
            <a:ext cx="4209472" cy="3153640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9327" y="1346170"/>
            <a:ext cx="4317999" cy="3241871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70182" y="957563"/>
            <a:ext cx="8619852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  <p:sp>
        <p:nvSpPr>
          <p:cNvPr id="11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70181" y="376647"/>
            <a:ext cx="8619852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76" y="5409"/>
            <a:ext cx="5396825" cy="629068"/>
          </a:xfrm>
          <a:prstGeom prst="rect">
            <a:avLst/>
          </a:prstGeom>
        </p:spPr>
      </p:pic>
      <p:sp>
        <p:nvSpPr>
          <p:cNvPr id="1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3292E-277D-4B35-B106-8FC335935C3B}" type="datetime1">
              <a:rPr lang="fr-FR" smtClean="0"/>
              <a:t>04/04/2019</a:t>
            </a:fld>
            <a:endParaRPr lang="fr-FR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86232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 I - PowerPoint Fin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ZoneTexte 20"/>
          <p:cNvSpPr txBox="1"/>
          <p:nvPr userDrawn="1"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  <p:sp>
        <p:nvSpPr>
          <p:cNvPr id="9" name="ZoneTexte 8"/>
          <p:cNvSpPr txBox="1"/>
          <p:nvPr userDrawn="1"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32" y="1955799"/>
            <a:ext cx="1128250" cy="9812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1492250" y="2331020"/>
            <a:ext cx="26797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fr-FR" sz="800" b="0" i="1" u="none" strike="noStrike" kern="1200" spc="400" baseline="0" dirty="0">
                <a:solidFill>
                  <a:schemeClr val="bg1">
                    <a:lumMod val="95000"/>
                  </a:schemeClr>
                </a:solidFill>
                <a:latin typeface="Gill Sans MT"/>
                <a:ea typeface="+mn-ea"/>
                <a:cs typeface="Gill Sans MT"/>
              </a:rPr>
              <a:t>INSTITUT LAUE LANGEVIN</a:t>
            </a:r>
          </a:p>
        </p:txBody>
      </p:sp>
      <p:sp>
        <p:nvSpPr>
          <p:cNvPr id="1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68DFB-E73D-4817-870F-46770F77764C}" type="datetime1">
              <a:rPr lang="fr-FR" smtClean="0"/>
              <a:t>04/04/2019</a:t>
            </a:fld>
            <a:endParaRPr lang="fr-FR"/>
          </a:p>
        </p:txBody>
      </p:sp>
      <p:sp>
        <p:nvSpPr>
          <p:cNvPr id="1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414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ZoneTexte 9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1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4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5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3727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2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3234298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5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6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3058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th callout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5" name="Espace réservé du texte 3"/>
          <p:cNvSpPr>
            <a:spLocks noGrp="1"/>
          </p:cNvSpPr>
          <p:nvPr>
            <p:ph type="body" sz="quarter" idx="15" hasCustomPrompt="1"/>
          </p:nvPr>
        </p:nvSpPr>
        <p:spPr>
          <a:xfrm>
            <a:off x="170180" y="3946819"/>
            <a:ext cx="4401819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6" name="Espace réservé du texte 3"/>
          <p:cNvSpPr>
            <a:spLocks noGrp="1"/>
          </p:cNvSpPr>
          <p:nvPr>
            <p:ph type="body" sz="quarter" idx="16" hasCustomPrompt="1"/>
          </p:nvPr>
        </p:nvSpPr>
        <p:spPr>
          <a:xfrm>
            <a:off x="4743767" y="3946819"/>
            <a:ext cx="4146233" cy="246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00">
                <a:latin typeface="Verdana"/>
                <a:cs typeface="Verdana"/>
              </a:defRPr>
            </a:lvl1pPr>
          </a:lstStyle>
          <a:p>
            <a:r>
              <a:rPr lang="fr-FR" sz="800" dirty="0" err="1">
                <a:latin typeface="Verdana"/>
                <a:cs typeface="Verdana"/>
              </a:rPr>
              <a:t>Optional</a:t>
            </a:r>
            <a:r>
              <a:rPr lang="fr-FR" sz="800" dirty="0">
                <a:latin typeface="Verdana"/>
                <a:cs typeface="Verdana"/>
              </a:rPr>
              <a:t> description / </a:t>
            </a:r>
            <a:r>
              <a:rPr lang="fr-FR" sz="800" dirty="0" err="1">
                <a:latin typeface="Verdana"/>
                <a:cs typeface="Verdana"/>
              </a:rPr>
              <a:t>context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goes</a:t>
            </a:r>
            <a:r>
              <a:rPr lang="fr-FR" sz="800" dirty="0">
                <a:latin typeface="Verdana"/>
                <a:cs typeface="Verdana"/>
              </a:rPr>
              <a:t> </a:t>
            </a:r>
            <a:r>
              <a:rPr lang="fr-FR" sz="800" dirty="0" err="1">
                <a:latin typeface="Verdana"/>
                <a:cs typeface="Verdana"/>
              </a:rPr>
              <a:t>here</a:t>
            </a:r>
            <a:endParaRPr lang="fr-FR" dirty="0"/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6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82173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layout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ZoneTexte 4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7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8727371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6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8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654002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V2-2 + signa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1" y="3859213"/>
            <a:ext cx="9135879" cy="652462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-1" y="4097338"/>
            <a:ext cx="9135879" cy="414337"/>
          </a:xfrm>
          <a:prstGeom prst="rect">
            <a:avLst/>
          </a:prstGeom>
          <a:solidFill>
            <a:schemeClr val="tx2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ZoneTexte 11"/>
          <p:cNvSpPr txBox="1"/>
          <p:nvPr userDrawn="1"/>
        </p:nvSpPr>
        <p:spPr>
          <a:xfrm>
            <a:off x="169327" y="4728637"/>
            <a:ext cx="312420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/>
                <a:ea typeface="+mn-ea"/>
                <a:cs typeface="Verdana"/>
              </a:rPr>
              <a:t>Auteur - Date</a:t>
            </a:r>
          </a:p>
        </p:txBody>
      </p:sp>
      <p:sp>
        <p:nvSpPr>
          <p:cNvPr id="13" name="Espace réservé du contenu 7"/>
          <p:cNvSpPr>
            <a:spLocks noGrp="1"/>
          </p:cNvSpPr>
          <p:nvPr>
            <p:ph sz="quarter" idx="11" hasCustomPrompt="1"/>
          </p:nvPr>
        </p:nvSpPr>
        <p:spPr>
          <a:xfrm>
            <a:off x="4725493" y="1277377"/>
            <a:ext cx="4064000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14" name="Espace réservé du contenu 7"/>
          <p:cNvSpPr>
            <a:spLocks noGrp="1"/>
          </p:cNvSpPr>
          <p:nvPr>
            <p:ph sz="quarter" idx="17" hasCustomPrompt="1"/>
          </p:nvPr>
        </p:nvSpPr>
        <p:spPr>
          <a:xfrm>
            <a:off x="162629" y="1277377"/>
            <a:ext cx="4317999" cy="2372285"/>
          </a:xfrm>
          <a:prstGeom prst="rect">
            <a:avLst/>
          </a:prstGeom>
        </p:spPr>
        <p:txBody>
          <a:bodyPr vert="horz"/>
          <a:lstStyle>
            <a:lvl1pPr marL="182563" indent="-182563">
              <a:defRPr sz="2400" b="0" i="0">
                <a:latin typeface="Verdana"/>
                <a:cs typeface="Verdana"/>
              </a:defRPr>
            </a:lvl1pPr>
            <a:lvl2pPr marL="355600" indent="-173038">
              <a:buSzPct val="50000"/>
              <a:defRPr sz="1600" b="0" i="0">
                <a:latin typeface="Verdana"/>
                <a:cs typeface="Verdana"/>
              </a:defRPr>
            </a:lvl2pPr>
            <a:lvl3pPr marL="539750" indent="-184150">
              <a:buSzPct val="50000"/>
              <a:buFont typeface="Wingdings" charset="2"/>
              <a:buChar char="§"/>
              <a:defRPr sz="1400" b="0" i="0">
                <a:latin typeface="Verdana"/>
                <a:cs typeface="Verdana"/>
              </a:defRPr>
            </a:lvl3pPr>
            <a:lvl4pPr marL="722313" indent="-182563">
              <a:buSzPct val="50000"/>
              <a:buFont typeface="Courier New"/>
              <a:buChar char="o"/>
              <a:defRPr sz="1100" b="0" i="0">
                <a:latin typeface="Verdana"/>
                <a:cs typeface="Verdana"/>
              </a:defRPr>
            </a:lvl4pPr>
            <a:lvl5pPr>
              <a:defRPr b="0" i="0">
                <a:latin typeface="Verdana"/>
                <a:cs typeface="Verdana"/>
              </a:defRPr>
            </a:lvl5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Master </a:t>
            </a:r>
            <a:r>
              <a:rPr lang="fr-FR" dirty="0" err="1"/>
              <a:t>text</a:t>
            </a:r>
            <a:r>
              <a:rPr lang="fr-FR" dirty="0"/>
              <a:t> styles</a:t>
            </a:r>
          </a:p>
          <a:p>
            <a:pPr lvl="1"/>
            <a:r>
              <a:rPr lang="fr-FR" dirty="0"/>
              <a:t>Second </a:t>
            </a:r>
            <a:r>
              <a:rPr lang="fr-FR" dirty="0" err="1"/>
              <a:t>level</a:t>
            </a:r>
            <a:endParaRPr lang="fr-FR" dirty="0"/>
          </a:p>
          <a:p>
            <a:pPr lvl="2"/>
            <a:r>
              <a:rPr lang="fr-FR" dirty="0" err="1"/>
              <a:t>Third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  <a:p>
            <a:pPr lvl="3"/>
            <a:r>
              <a:rPr lang="fr-FR" dirty="0" err="1"/>
              <a:t>Fourth</a:t>
            </a:r>
            <a:r>
              <a:rPr lang="fr-FR" dirty="0"/>
              <a:t> </a:t>
            </a:r>
            <a:r>
              <a:rPr lang="fr-FR" dirty="0" err="1"/>
              <a:t>level</a:t>
            </a:r>
            <a:endParaRPr lang="fr-FR" dirty="0"/>
          </a:p>
        </p:txBody>
      </p:sp>
      <p:sp>
        <p:nvSpPr>
          <p:cNvPr id="9" name="Espace réservé du texte 2"/>
          <p:cNvSpPr>
            <a:spLocks noGrp="1"/>
          </p:cNvSpPr>
          <p:nvPr>
            <p:ph type="body" sz="quarter" idx="18" hasCustomPrompt="1"/>
          </p:nvPr>
        </p:nvSpPr>
        <p:spPr>
          <a:xfrm>
            <a:off x="153492" y="154378"/>
            <a:ext cx="8727371" cy="548559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b="0" i="0"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</a:t>
            </a:r>
            <a:r>
              <a:rPr lang="fr-FR" dirty="0" err="1"/>
              <a:t>edit</a:t>
            </a:r>
            <a:r>
              <a:rPr lang="fr-FR" dirty="0"/>
              <a:t> </a:t>
            </a:r>
            <a:r>
              <a:rPr lang="fr-FR" dirty="0" err="1"/>
              <a:t>Title</a:t>
            </a:r>
            <a:endParaRPr lang="fr-FR" dirty="0"/>
          </a:p>
        </p:txBody>
      </p:sp>
      <p:sp>
        <p:nvSpPr>
          <p:cNvPr id="10" name="Espace réservé du texte 8"/>
          <p:cNvSpPr>
            <a:spLocks noGrp="1"/>
          </p:cNvSpPr>
          <p:nvPr>
            <p:ph type="body" sz="quarter" idx="20" hasCustomPrompt="1"/>
          </p:nvPr>
        </p:nvSpPr>
        <p:spPr>
          <a:xfrm>
            <a:off x="160190" y="685234"/>
            <a:ext cx="8720673" cy="356251"/>
          </a:xfrm>
          <a:prstGeom prst="rect">
            <a:avLst/>
          </a:prstGeom>
        </p:spPr>
        <p:txBody>
          <a:bodyPr vert="horz"/>
          <a:lstStyle>
            <a:lvl1pPr marL="0" indent="0">
              <a:buFontTx/>
              <a:buNone/>
              <a:defRPr sz="1400" b="0" i="0">
                <a:solidFill>
                  <a:schemeClr val="accent2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fr-FR" dirty="0"/>
              <a:t>Click to Edit </a:t>
            </a:r>
            <a:r>
              <a:rPr lang="fr-FR" dirty="0" err="1"/>
              <a:t>Optional</a:t>
            </a:r>
            <a:r>
              <a:rPr lang="fr-FR" dirty="0"/>
              <a:t> </a:t>
            </a:r>
            <a:r>
              <a:rPr lang="fr-FR" dirty="0" err="1"/>
              <a:t>Subtitle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67044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7.emf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20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Relationship Id="rId22" Type="http://schemas.openxmlformats.org/officeDocument/2006/relationships/image" Target="../media/image8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ZoneTexte 13"/>
          <p:cNvSpPr txBox="1"/>
          <p:nvPr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630C1694-9101-9A45-A428-FD842B6D6CA4}" type="slidenum">
              <a:rPr lang="fr-FR" sz="700" b="0" i="0" smtClean="0">
                <a:solidFill>
                  <a:schemeClr val="accent1"/>
                </a:solidFill>
                <a:latin typeface="Verdana Bold"/>
                <a:cs typeface="Verdana Bold"/>
              </a:rPr>
              <a:t>‹#›</a:t>
            </a:fld>
            <a:endParaRPr lang="fr-FR" sz="700" b="0" i="0" dirty="0">
              <a:solidFill>
                <a:schemeClr val="accent1"/>
              </a:solidFill>
              <a:latin typeface="Verdana Bold"/>
              <a:cs typeface="Verdana Bold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4660240" y="4804594"/>
            <a:ext cx="3338297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fr-FR" sz="750" b="0" i="1" u="none" strike="noStrike" kern="1200" spc="400" baseline="0" dirty="0">
                <a:solidFill>
                  <a:schemeClr val="tx1"/>
                </a:solidFill>
                <a:latin typeface="Gill Sans MT"/>
                <a:ea typeface="+mn-ea"/>
                <a:cs typeface="Gill Sans MT"/>
              </a:rPr>
              <a:t>THE EUROPEAN NEUTRON SOURCE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364" y="4580099"/>
            <a:ext cx="500742" cy="435512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115306" y="4767263"/>
            <a:ext cx="1176083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503BD7-C913-4044-8179-8712F2A6F125}" type="datetime1">
              <a:rPr lang="fr-FR" smtClean="0"/>
              <a:t>04/04/2019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376618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6064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673" r:id="rId2"/>
    <p:sldLayoutId id="2147483788" r:id="rId3"/>
    <p:sldLayoutId id="2147483851" r:id="rId4"/>
  </p:sldLayoutIdLst>
  <p:hf sldNum="0"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 descr=" G - PowerPoint Slides V2.jpg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492066" y="4643967"/>
            <a:ext cx="393700" cy="381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24406" y="4702705"/>
            <a:ext cx="3632200" cy="190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826423" y="4721308"/>
            <a:ext cx="427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0C1694-9101-9A45-A428-FD842B6D6CA4}" type="slidenum">
              <a:rPr kumimoji="0" lang="fr-FR" sz="700" b="0" i="0" u="none" strike="noStrike" kern="1200" cap="none" spc="0" normalizeH="0" baseline="0" noProof="0" smtClean="0">
                <a:ln>
                  <a:noFill/>
                </a:ln>
                <a:solidFill>
                  <a:srgbClr val="95ACBA"/>
                </a:solidFill>
                <a:effectLst/>
                <a:uLnTx/>
                <a:uFillTx/>
                <a:latin typeface="Verdana Bold"/>
                <a:ea typeface="+mn-ea"/>
                <a:cs typeface="Verdana Bold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700" b="0" i="0" u="none" strike="noStrike" kern="1200" cap="none" spc="0" normalizeH="0" baseline="0" noProof="0" dirty="0">
              <a:ln>
                <a:noFill/>
              </a:ln>
              <a:solidFill>
                <a:srgbClr val="95ACBA"/>
              </a:solidFill>
              <a:effectLst/>
              <a:uLnTx/>
              <a:uFillTx/>
              <a:latin typeface="Verdana Bold"/>
              <a:ea typeface="+mn-ea"/>
              <a:cs typeface="Verdana Bold"/>
            </a:endParaRPr>
          </a:p>
        </p:txBody>
      </p:sp>
    </p:spTree>
    <p:extLst>
      <p:ext uri="{BB962C8B-B14F-4D97-AF65-F5344CB8AC3E}">
        <p14:creationId xmlns:p14="http://schemas.microsoft.com/office/powerpoint/2010/main" val="1680075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47" r:id="rId16"/>
    <p:sldLayoutId id="2147483848" r:id="rId17"/>
    <p:sldLayoutId id="2147483849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38.jp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7.jpeg"/><Relationship Id="rId17" Type="http://schemas.openxmlformats.org/officeDocument/2006/relationships/image" Target="../media/image42.jpg"/><Relationship Id="rId2" Type="http://schemas.openxmlformats.org/officeDocument/2006/relationships/image" Target="../media/image28.jpg"/><Relationship Id="rId16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31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115306" y="2270303"/>
            <a:ext cx="9144000" cy="1343607"/>
          </a:xfrm>
        </p:spPr>
        <p:txBody>
          <a:bodyPr/>
          <a:lstStyle/>
          <a:p>
            <a:r>
              <a:rPr lang="en-US" dirty="0"/>
              <a:t>Status of </a:t>
            </a:r>
            <a:r>
              <a:rPr lang="en-US" dirty="0" err="1"/>
              <a:t>Mantid</a:t>
            </a:r>
            <a:r>
              <a:rPr lang="en-US" dirty="0"/>
              <a:t> at the ILL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A20BF49-95A3-4D3E-AF0E-9789885A4A4D}" type="datetime1">
              <a:rPr lang="fr-FR" smtClean="0"/>
              <a:t>04/04/2019</a:t>
            </a:fld>
            <a:endParaRPr lang="fr-F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noProof="1"/>
              <a:t>Mantid Workshop, Grenoble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5306" y="4292588"/>
            <a:ext cx="5866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M. Gonzalez, </a:t>
            </a:r>
            <a:r>
              <a:rPr lang="en-US" noProof="1">
                <a:solidFill>
                  <a:srgbClr val="00B0F0"/>
                </a:solidFill>
              </a:rPr>
              <a:t>P. Mutti, V. Reimund, A. Soininen, </a:t>
            </a:r>
            <a:r>
              <a:rPr lang="en-US" u="sng" noProof="1">
                <a:solidFill>
                  <a:srgbClr val="00B0F0"/>
                </a:solidFill>
              </a:rPr>
              <a:t>G. Vardanyan</a:t>
            </a:r>
          </a:p>
        </p:txBody>
      </p:sp>
    </p:spTree>
    <p:extLst>
      <p:ext uri="{BB962C8B-B14F-4D97-AF65-F5344CB8AC3E}">
        <p14:creationId xmlns:p14="http://schemas.microsoft.com/office/powerpoint/2010/main" val="2143672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8 Reasons to move to </a:t>
            </a:r>
            <a:r>
              <a:rPr lang="en-US" dirty="0" err="1"/>
              <a:t>Mantid</a:t>
            </a:r>
            <a:endParaRPr lang="en-US" dirty="0"/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469156"/>
              </p:ext>
            </p:extLst>
          </p:nvPr>
        </p:nvGraphicFramePr>
        <p:xfrm>
          <a:off x="350653" y="954861"/>
          <a:ext cx="8437296" cy="3514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2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24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753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language(s)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File format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Geometry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Point detectors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Version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builds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Automatic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Unit, system,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Development 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1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Facility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215" y="1370993"/>
            <a:ext cx="775902" cy="31642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17" y="1347428"/>
            <a:ext cx="404601" cy="363554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2737" y="1386076"/>
            <a:ext cx="316622" cy="3166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40"/>
          <a:stretch/>
        </p:blipFill>
        <p:spPr>
          <a:xfrm>
            <a:off x="7212086" y="1360565"/>
            <a:ext cx="318340" cy="35041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154" y="1347428"/>
            <a:ext cx="315134" cy="35426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 flipH="1">
            <a:off x="4137051" y="1687416"/>
            <a:ext cx="8644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ASCII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278" y="1755952"/>
            <a:ext cx="933955" cy="32459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118" y="2133797"/>
            <a:ext cx="391115" cy="387961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677" y="2133797"/>
            <a:ext cx="390332" cy="387961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4370166" y="2446362"/>
            <a:ext cx="72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∅</a:t>
            </a: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404" y="2521758"/>
            <a:ext cx="398542" cy="398542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280" y="2566430"/>
            <a:ext cx="344729" cy="344729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4370166" y="2852122"/>
            <a:ext cx="72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∅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6384" y="2909719"/>
            <a:ext cx="398542" cy="39854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4370166" y="3226207"/>
            <a:ext cx="725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∅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4405518" y="3706648"/>
            <a:ext cx="304289" cy="346918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6856931" y="3706103"/>
            <a:ext cx="304289" cy="34691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6520788" y="3706648"/>
            <a:ext cx="304289" cy="346918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7203510" y="3696222"/>
            <a:ext cx="304289" cy="346918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7550089" y="3693344"/>
            <a:ext cx="304289" cy="346918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t="28303" r="60471" b="15127"/>
          <a:stretch/>
        </p:blipFill>
        <p:spPr>
          <a:xfrm>
            <a:off x="7896668" y="3693344"/>
            <a:ext cx="304289" cy="346918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540" y="4097051"/>
            <a:ext cx="373582" cy="354563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319" y="4090787"/>
            <a:ext cx="642254" cy="340395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2029" y="4147945"/>
            <a:ext cx="513814" cy="226078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721" y="4075738"/>
            <a:ext cx="1002332" cy="375875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709" y="4097050"/>
            <a:ext cx="373582" cy="35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61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69733" y="236703"/>
            <a:ext cx="8727371" cy="668927"/>
          </a:xfrm>
        </p:spPr>
        <p:txBody>
          <a:bodyPr/>
          <a:lstStyle/>
          <a:p>
            <a:r>
              <a:rPr lang="en-US" sz="2400" dirty="0"/>
              <a:t>How does </a:t>
            </a:r>
            <a:r>
              <a:rPr lang="en-US" sz="2400" dirty="0" err="1"/>
              <a:t>Mantid</a:t>
            </a:r>
            <a:r>
              <a:rPr lang="en-US" sz="2400" dirty="0"/>
              <a:t> compare with previous tools 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141333"/>
              </p:ext>
            </p:extLst>
          </p:nvPr>
        </p:nvGraphicFramePr>
        <p:xfrm>
          <a:off x="269733" y="1029808"/>
          <a:ext cx="8477760" cy="3225441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2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9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454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0949"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 err="1"/>
                        <a:t>Scriptability</a:t>
                      </a:r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Great</a:t>
                      </a:r>
                      <a:r>
                        <a:rPr lang="en-US" sz="1600" b="0" baseline="0" dirty="0"/>
                        <a:t> flexibility thanks to python simple API.</a:t>
                      </a:r>
                      <a:endParaRPr lang="en-US" sz="16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Plotting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Workbench should offer nicer plots.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87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GUI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Do</a:t>
                      </a:r>
                      <a:r>
                        <a:rPr lang="en-US" sz="1600" baseline="0" dirty="0"/>
                        <a:t> not yet have technique specific reduction GUIs.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9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Correctness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Can</a:t>
                      </a:r>
                      <a:r>
                        <a:rPr lang="en-US" sz="1600" baseline="0" dirty="0"/>
                        <a:t> be more accurate with geometric corrections.</a:t>
                      </a:r>
                    </a:p>
                    <a:p>
                      <a:pPr algn="ctr"/>
                      <a:r>
                        <a:rPr lang="en-US" sz="1600" dirty="0"/>
                        <a:t>Needs</a:t>
                      </a:r>
                      <a:r>
                        <a:rPr lang="en-US" sz="1600" baseline="0" dirty="0"/>
                        <a:t> to be in use for continuous validation and improvements.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0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Performance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aseline="0" dirty="0"/>
                        <a:t>Can be faster or slower. Equivalent for I/O dominated reductions.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91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~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Hard to crash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baseline="0" dirty="0" err="1"/>
                        <a:t>mantid</a:t>
                      </a:r>
                      <a:r>
                        <a:rPr lang="en-US" sz="1600" baseline="0" dirty="0"/>
                        <a:t> when running in batch mode python. Somewhat easier when running the </a:t>
                      </a:r>
                      <a:r>
                        <a:rPr lang="en-US" sz="1600" baseline="0" dirty="0" err="1"/>
                        <a:t>MantidPlot</a:t>
                      </a:r>
                      <a:r>
                        <a:rPr lang="en-US" sz="1600" baseline="0" dirty="0"/>
                        <a:t>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0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Reproducibility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  <a:r>
                        <a:rPr lang="en-US" sz="1600" baseline="0" dirty="0"/>
                        <a:t> 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System tests ensure the reproducibility.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094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Learning curve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Easier to get into</a:t>
                      </a:r>
                      <a:r>
                        <a:rPr lang="en-US" sz="1600" baseline="0" dirty="0"/>
                        <a:t> if you are familiar with python.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71887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E16441-AF2E-0742-BA12-D2B0454C0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55" y="500271"/>
            <a:ext cx="5870223" cy="3773715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 err="1"/>
              <a:t>Mantid</a:t>
            </a:r>
            <a:r>
              <a:rPr lang="en-US" dirty="0"/>
              <a:t> is growing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053" y="2005910"/>
            <a:ext cx="1645201" cy="135946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200979" y="1451912"/>
            <a:ext cx="2393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 not unmanageably!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9955" y="4273986"/>
            <a:ext cx="8946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Constant effort to consolidate and reuse existing algorithms, share workflows where possible.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7270A8-F1C4-1045-B9D6-943C4A387722}"/>
              </a:ext>
            </a:extLst>
          </p:cNvPr>
          <p:cNvSpPr txBox="1"/>
          <p:nvPr/>
        </p:nvSpPr>
        <p:spPr>
          <a:xfrm>
            <a:off x="1501422" y="905630"/>
            <a:ext cx="1684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by Simon</a:t>
            </a:r>
          </a:p>
        </p:txBody>
      </p:sp>
    </p:spTree>
    <p:extLst>
      <p:ext uri="{BB962C8B-B14F-4D97-AF65-F5344CB8AC3E}">
        <p14:creationId xmlns:p14="http://schemas.microsoft.com/office/powerpoint/2010/main" val="87169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90197" y="986550"/>
            <a:ext cx="8918539" cy="3419026"/>
          </a:xfrm>
        </p:spPr>
        <p:txBody>
          <a:bodyPr/>
          <a:lstStyle/>
          <a:p>
            <a:r>
              <a:rPr lang="en-US" dirty="0"/>
              <a:t>Generally positive</a:t>
            </a:r>
          </a:p>
          <a:p>
            <a:r>
              <a:rPr lang="en-US" dirty="0" err="1"/>
              <a:t>Scriptability</a:t>
            </a:r>
            <a:r>
              <a:rPr lang="en-US" dirty="0"/>
              <a:t> is appreciated</a:t>
            </a:r>
          </a:p>
          <a:p>
            <a:r>
              <a:rPr lang="en-US" dirty="0"/>
              <a:t>Plotting tools could be improved</a:t>
            </a:r>
          </a:p>
          <a:p>
            <a:r>
              <a:rPr lang="en-US" dirty="0"/>
              <a:t>Scientific validation could be more rigorous</a:t>
            </a:r>
          </a:p>
          <a:p>
            <a:r>
              <a:rPr lang="en-US" dirty="0"/>
              <a:t>Occasional instabilities in </a:t>
            </a:r>
            <a:r>
              <a:rPr lang="en-US" dirty="0" err="1"/>
              <a:t>MantidPlot</a:t>
            </a:r>
            <a:r>
              <a:rPr lang="en-US" dirty="0"/>
              <a:t> GUI</a:t>
            </a:r>
          </a:p>
          <a:p>
            <a:r>
              <a:rPr lang="en-US" dirty="0"/>
              <a:t>Absence of some common tools existing in LAMP</a:t>
            </a:r>
          </a:p>
          <a:p>
            <a:r>
              <a:rPr lang="en-US" dirty="0"/>
              <a:t>Inconveniencies for non-TOF data, especially scans</a:t>
            </a:r>
          </a:p>
          <a:p>
            <a:r>
              <a:rPr lang="en-US" dirty="0"/>
              <a:t>Lacking in post-reduction automation (fitting, analysis)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dirty="0"/>
              <a:t>User feedback summary </a:t>
            </a:r>
          </a:p>
        </p:txBody>
      </p:sp>
    </p:spTree>
    <p:extLst>
      <p:ext uri="{BB962C8B-B14F-4D97-AF65-F5344CB8AC3E}">
        <p14:creationId xmlns:p14="http://schemas.microsoft.com/office/powerpoint/2010/main" val="187973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>
          <a:xfrm>
            <a:off x="225461" y="908426"/>
            <a:ext cx="8918539" cy="3419026"/>
          </a:xfrm>
        </p:spPr>
        <p:txBody>
          <a:bodyPr/>
          <a:lstStyle/>
          <a:p>
            <a:r>
              <a:rPr lang="en-US" dirty="0"/>
              <a:t>Reduction algorithms for another dozen of instruments </a:t>
            </a:r>
          </a:p>
          <a:p>
            <a:r>
              <a:rPr lang="en-US" dirty="0"/>
              <a:t>Continuous development and support for the techniques currently implemented</a:t>
            </a:r>
          </a:p>
          <a:p>
            <a:r>
              <a:rPr lang="en-US" dirty="0"/>
              <a:t>Auto processing algorithms </a:t>
            </a:r>
            <a:r>
              <a:rPr lang="en-US" dirty="0" err="1"/>
              <a:t>campagne</a:t>
            </a:r>
            <a:endParaRPr lang="en-US" dirty="0"/>
          </a:p>
          <a:p>
            <a:r>
              <a:rPr lang="en-US" dirty="0"/>
              <a:t>GUI and live data reduction</a:t>
            </a:r>
          </a:p>
          <a:p>
            <a:r>
              <a:rPr lang="en-US" dirty="0"/>
              <a:t>Event mode data reduction for certain instruments</a:t>
            </a:r>
          </a:p>
          <a:p>
            <a:endParaRPr lang="en-US" dirty="0"/>
          </a:p>
          <a:p>
            <a:r>
              <a:rPr lang="en-US" dirty="0"/>
              <a:t>New staff to be recruited</a:t>
            </a:r>
          </a:p>
          <a:p>
            <a:r>
              <a:rPr lang="en-US" dirty="0"/>
              <a:t>Project to launch later this year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1" y="115322"/>
            <a:ext cx="8727371" cy="668927"/>
          </a:xfrm>
        </p:spPr>
        <p:txBody>
          <a:bodyPr/>
          <a:lstStyle/>
          <a:p>
            <a:r>
              <a:rPr lang="en-US" dirty="0"/>
              <a:t>Phase II</a:t>
            </a:r>
          </a:p>
        </p:txBody>
      </p:sp>
    </p:spTree>
    <p:extLst>
      <p:ext uri="{BB962C8B-B14F-4D97-AF65-F5344CB8AC3E}">
        <p14:creationId xmlns:p14="http://schemas.microsoft.com/office/powerpoint/2010/main" val="1652095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2301" y="995321"/>
            <a:ext cx="201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61485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53" b="25270"/>
          <a:stretch/>
        </p:blipFill>
        <p:spPr>
          <a:xfrm>
            <a:off x="0" y="1860084"/>
            <a:ext cx="9122434" cy="1521303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3382471" y="0"/>
            <a:ext cx="5761529" cy="7930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1563" y="2328349"/>
            <a:ext cx="84407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TOF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286391" y="2328350"/>
            <a:ext cx="60946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BS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168881" y="2329428"/>
            <a:ext cx="66075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PD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941432" y="2329429"/>
            <a:ext cx="97815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REFL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589046" y="2329429"/>
            <a:ext cx="108702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SANS</a:t>
            </a:r>
          </a:p>
        </p:txBody>
      </p:sp>
      <p:sp>
        <p:nvSpPr>
          <p:cNvPr id="29" name="Rectangle 28"/>
          <p:cNvSpPr/>
          <p:nvPr/>
        </p:nvSpPr>
        <p:spPr>
          <a:xfrm>
            <a:off x="1358195" y="8092"/>
            <a:ext cx="60046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 Status</a:t>
            </a:r>
          </a:p>
        </p:txBody>
      </p:sp>
    </p:spTree>
    <p:extLst>
      <p:ext uri="{BB962C8B-B14F-4D97-AF65-F5344CB8AC3E}">
        <p14:creationId xmlns:p14="http://schemas.microsoft.com/office/powerpoint/2010/main" val="1511816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SANS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9145" y="905629"/>
            <a:ext cx="3069701" cy="283402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88C343-841B-7541-97BE-4FC9085FD4EA}"/>
              </a:ext>
            </a:extLst>
          </p:cNvPr>
          <p:cNvSpPr txBox="1"/>
          <p:nvPr/>
        </p:nvSpPr>
        <p:spPr>
          <a:xfrm>
            <a:off x="225460" y="905629"/>
            <a:ext cx="313547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Monochromatic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D22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Monochromatic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Horizontal offset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D33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Monochromatic</a:t>
            </a:r>
            <a:endParaRPr lang="fr-F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Linear</a:t>
            </a:r>
            <a:r>
              <a:rPr lang="fr-FR" dirty="0"/>
              <a:t> and variable TOF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/>
              <a:t>Front detector panels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3403A-8A81-9E49-97B4-FF3FA623B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6" y="3490952"/>
            <a:ext cx="1615212" cy="16021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15B13F-2BA6-9447-8CC9-4BCE68514DC3}"/>
              </a:ext>
            </a:extLst>
          </p:cNvPr>
          <p:cNvSpPr txBox="1"/>
          <p:nvPr/>
        </p:nvSpPr>
        <p:spPr>
          <a:xfrm>
            <a:off x="3684722" y="3922713"/>
            <a:ext cx="5268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Good match </a:t>
            </a:r>
            <a:r>
              <a:rPr lang="fr-FR" dirty="0" err="1"/>
              <a:t>with</a:t>
            </a:r>
            <a:r>
              <a:rPr lang="fr-FR" dirty="0"/>
              <a:t> LAMP,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difference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GRASP.</a:t>
            </a:r>
          </a:p>
        </p:txBody>
      </p:sp>
    </p:spTree>
    <p:extLst>
      <p:ext uri="{BB962C8B-B14F-4D97-AF65-F5344CB8AC3E}">
        <p14:creationId xmlns:p14="http://schemas.microsoft.com/office/powerpoint/2010/main" val="76796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TOF SANS 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" y="905630"/>
            <a:ext cx="2737811" cy="22117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585" y="739485"/>
            <a:ext cx="2678648" cy="23778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33" y="697250"/>
            <a:ext cx="2680407" cy="242172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A3634B-3976-ED4C-AB46-824E46718934}"/>
              </a:ext>
            </a:extLst>
          </p:cNvPr>
          <p:cNvSpPr txBox="1"/>
          <p:nvPr/>
        </p:nvSpPr>
        <p:spPr>
          <a:xfrm>
            <a:off x="1353771" y="3347792"/>
            <a:ext cx="6470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Good agreement at medium Q, </a:t>
            </a:r>
            <a:r>
              <a:rPr lang="fr-FR" dirty="0" err="1"/>
              <a:t>some</a:t>
            </a:r>
            <a:r>
              <a:rPr lang="fr-FR" dirty="0"/>
              <a:t> divergence at </a:t>
            </a:r>
            <a:r>
              <a:rPr lang="fr-FR" dirty="0" err="1"/>
              <a:t>low</a:t>
            </a:r>
            <a:r>
              <a:rPr lang="fr-FR" dirty="0"/>
              <a:t> and high Q.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313154-C874-4E4B-ABAF-806641C6CE2B}"/>
              </a:ext>
            </a:extLst>
          </p:cNvPr>
          <p:cNvSpPr txBox="1"/>
          <p:nvPr/>
        </p:nvSpPr>
        <p:spPr>
          <a:xfrm>
            <a:off x="3486599" y="3831435"/>
            <a:ext cx="2205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Averaging</a:t>
            </a:r>
            <a:r>
              <a:rPr lang="fr-FR" dirty="0"/>
              <a:t> </a:t>
            </a:r>
            <a:r>
              <a:rPr lang="fr-FR" dirty="0" err="1"/>
              <a:t>scheme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Weighting</a:t>
            </a:r>
            <a:r>
              <a:rPr lang="fr-FR" dirty="0"/>
              <a:t> </a:t>
            </a:r>
            <a:r>
              <a:rPr lang="fr-FR" dirty="0" err="1"/>
              <a:t>scheme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Wavelength</a:t>
            </a:r>
            <a:r>
              <a:rPr lang="fr-FR" dirty="0"/>
              <a:t> range</a:t>
            </a:r>
          </a:p>
        </p:txBody>
      </p:sp>
    </p:spTree>
    <p:extLst>
      <p:ext uri="{BB962C8B-B14F-4D97-AF65-F5344CB8AC3E}">
        <p14:creationId xmlns:p14="http://schemas.microsoft.com/office/powerpoint/2010/main" val="18505273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TOF SANS II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21" y="3334384"/>
            <a:ext cx="3022590" cy="140385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04" y="2391446"/>
            <a:ext cx="2634544" cy="24355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684EEB-651D-864F-B4E9-1AE68F81F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60" y="905630"/>
            <a:ext cx="2554756" cy="23882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36504F-047A-CE4D-9CF2-C2A54267EF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216" y="885381"/>
            <a:ext cx="2630682" cy="242875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D10B98-06CB-AD41-9F5F-93B8383B5226}"/>
              </a:ext>
            </a:extLst>
          </p:cNvPr>
          <p:cNvSpPr txBox="1"/>
          <p:nvPr/>
        </p:nvSpPr>
        <p:spPr>
          <a:xfrm>
            <a:off x="5554133" y="1061155"/>
            <a:ext cx="28900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Q1DWeighted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2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averaging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No </a:t>
            </a:r>
            <a:r>
              <a:rPr lang="fr-FR" dirty="0" err="1"/>
              <a:t>weighting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Limited </a:t>
            </a:r>
            <a:r>
              <a:rPr lang="fr-FR" dirty="0" err="1"/>
              <a:t>wavelength</a:t>
            </a:r>
            <a:r>
              <a:rPr lang="fr-FR" dirty="0"/>
              <a:t> range</a:t>
            </a:r>
          </a:p>
        </p:txBody>
      </p:sp>
    </p:spTree>
    <p:extLst>
      <p:ext uri="{BB962C8B-B14F-4D97-AF65-F5344CB8AC3E}">
        <p14:creationId xmlns:p14="http://schemas.microsoft.com/office/powerpoint/2010/main" val="22347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Reflectometry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40229" y="2408185"/>
            <a:ext cx="18696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Data reduction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Resolution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Stitching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16" y="1378444"/>
            <a:ext cx="5827897" cy="20594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8707" y="3550024"/>
            <a:ext cx="70239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Good match with COSMOS for D17 in all modes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Couple of particular scenarios for Figaro are under investigation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Auto processing algorithm to reduce an entire row of a COSMOS table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8707" y="1266345"/>
            <a:ext cx="28240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D17 and FIGARO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Coherent and incoherent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Polarization analysis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3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Powder Diffraction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" y="1737359"/>
            <a:ext cx="2308926" cy="17316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09" y="3419897"/>
            <a:ext cx="5610160" cy="17236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58" y="1764064"/>
            <a:ext cx="2207777" cy="16558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67" y="1035912"/>
            <a:ext cx="3685364" cy="8507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2095CD-1CB3-344C-86E4-FFA1C831E6A6}"/>
              </a:ext>
            </a:extLst>
          </p:cNvPr>
          <p:cNvSpPr txBox="1"/>
          <p:nvPr/>
        </p:nvSpPr>
        <p:spPr>
          <a:xfrm>
            <a:off x="265708" y="1105810"/>
            <a:ext cx="4849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D20, D2B - detector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Detector </a:t>
            </a:r>
            <a:r>
              <a:rPr lang="fr-FR" dirty="0" err="1"/>
              <a:t>efficiencies</a:t>
            </a:r>
            <a:r>
              <a:rPr lang="fr-FR" dirty="0"/>
              <a:t> </a:t>
            </a:r>
            <a:r>
              <a:rPr lang="fr-FR" dirty="0" err="1"/>
              <a:t>using</a:t>
            </a:r>
            <a:r>
              <a:rPr lang="fr-FR" dirty="0"/>
              <a:t> the vanadium scans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404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Backscattering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68745"/>
            <a:ext cx="7291629" cy="33061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17217" y="4707954"/>
            <a:ext cx="1927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Acquisition Modes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719FF4-197D-CC4E-8460-F53C0B8F29DB}"/>
              </a:ext>
            </a:extLst>
          </p:cNvPr>
          <p:cNvSpPr txBox="1"/>
          <p:nvPr/>
        </p:nvSpPr>
        <p:spPr>
          <a:xfrm>
            <a:off x="225460" y="992908"/>
            <a:ext cx="22855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IN16B – doppler drive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02A39-9C15-E448-BA0D-63492DF3092B}"/>
              </a:ext>
            </a:extLst>
          </p:cNvPr>
          <p:cNvSpPr txBox="1"/>
          <p:nvPr/>
        </p:nvSpPr>
        <p:spPr>
          <a:xfrm>
            <a:off x="5406758" y="1029294"/>
            <a:ext cx="3737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BATS mode (TOF)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Reduction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implemented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Diffraction detectors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err="1"/>
              <a:t>Reduction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implemented</a:t>
            </a:r>
            <a:endParaRPr lang="fr-FR" dirty="0"/>
          </a:p>
          <a:p>
            <a:pPr lvl="1"/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887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25460" y="236703"/>
            <a:ext cx="8727371" cy="668927"/>
          </a:xfrm>
        </p:spPr>
        <p:txBody>
          <a:bodyPr/>
          <a:lstStyle/>
          <a:p>
            <a:r>
              <a:rPr lang="en-US" dirty="0"/>
              <a:t>TOF Spectroscopy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228" y="1965588"/>
            <a:ext cx="3793065" cy="284479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5460" y="4774168"/>
            <a:ext cx="4478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When we share code, we share also the bugs!</a:t>
            </a:r>
            <a:endParaRPr lang="en-US" u="sng" noProof="1">
              <a:solidFill>
                <a:srgbClr val="00B0F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D74C06-119A-C848-870B-5B1E14E3799F}"/>
              </a:ext>
            </a:extLst>
          </p:cNvPr>
          <p:cNvSpPr txBox="1"/>
          <p:nvPr/>
        </p:nvSpPr>
        <p:spPr>
          <a:xfrm>
            <a:off x="50679" y="981686"/>
            <a:ext cx="45501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SofQWNormalisedPolygon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was overestimating 2-theta widths of pixels causing artificial smoothing of the data, more prominent for detectors with large pixels</a:t>
            </a:r>
          </a:p>
          <a:p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7561E-7C02-964A-AA51-198C87ED38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52" y="1965588"/>
            <a:ext cx="3753462" cy="28085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26FB99-2EE0-3E40-B3C6-9D77318A9E4C}"/>
              </a:ext>
            </a:extLst>
          </p:cNvPr>
          <p:cNvSpPr txBox="1"/>
          <p:nvPr/>
        </p:nvSpPr>
        <p:spPr>
          <a:xfrm>
            <a:off x="4701355" y="1520200"/>
            <a:ext cx="337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Standard plotting tool is provided.</a:t>
            </a:r>
          </a:p>
        </p:txBody>
      </p:sp>
    </p:spTree>
    <p:extLst>
      <p:ext uri="{BB962C8B-B14F-4D97-AF65-F5344CB8AC3E}">
        <p14:creationId xmlns:p14="http://schemas.microsoft.com/office/powerpoint/2010/main" val="356970352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-template">
  <a:themeElements>
    <a:clrScheme name="Personnalisé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C493C2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-template" id="{C4139E18-2692-4B9F-ABD7-BCC053D9E4C7}" vid="{5794042C-F726-4F12-91FB-0EBF2D7E0B74}"/>
    </a:ext>
  </a:extLst>
</a:theme>
</file>

<file path=ppt/theme/theme2.xml><?xml version="1.0" encoding="utf-8"?>
<a:theme xmlns:a="http://schemas.openxmlformats.org/drawingml/2006/main" name="ILL 2016_slides V2">
  <a:themeElements>
    <a:clrScheme name="ILL 2">
      <a:dk1>
        <a:srgbClr val="000000"/>
      </a:dk1>
      <a:lt1>
        <a:srgbClr val="FFFFFF"/>
      </a:lt1>
      <a:dk2>
        <a:srgbClr val="007CB0"/>
      </a:dk2>
      <a:lt2>
        <a:srgbClr val="FFFFFF"/>
      </a:lt2>
      <a:accent1>
        <a:srgbClr val="95ACBA"/>
      </a:accent1>
      <a:accent2>
        <a:srgbClr val="009FE3"/>
      </a:accent2>
      <a:accent3>
        <a:srgbClr val="004899"/>
      </a:accent3>
      <a:accent4>
        <a:srgbClr val="73B1C3"/>
      </a:accent4>
      <a:accent5>
        <a:srgbClr val="A2C73B"/>
      </a:accent5>
      <a:accent6>
        <a:srgbClr val="869C80"/>
      </a:accent6>
      <a:hlink>
        <a:srgbClr val="E6007E"/>
      </a:hlink>
      <a:folHlink>
        <a:srgbClr val="AF12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-template" id="{C4139E18-2692-4B9F-ABD7-BCC053D9E4C7}" vid="{857DAC46-21A0-40AD-85A7-4CD5AC6D7A7E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presentation-template</Template>
  <TotalTime>21731</TotalTime>
  <Words>489</Words>
  <Application>Microsoft Macintosh PowerPoint</Application>
  <PresentationFormat>On-screen Show (16:9)</PresentationFormat>
  <Paragraphs>122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Courier New</vt:lpstr>
      <vt:lpstr>Gill Sans MT</vt:lpstr>
      <vt:lpstr>Verdana</vt:lpstr>
      <vt:lpstr>Verdana Bold</vt:lpstr>
      <vt:lpstr>Wingdings</vt:lpstr>
      <vt:lpstr>presentation-template</vt:lpstr>
      <vt:lpstr>ILL 2016_slides V2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ILL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virginie guerard</dc:creator>
  <cp:lastModifiedBy>Microsoft Office User</cp:lastModifiedBy>
  <cp:revision>210</cp:revision>
  <cp:lastPrinted>2016-10-06T12:50:58Z</cp:lastPrinted>
  <dcterms:created xsi:type="dcterms:W3CDTF">2017-08-24T09:08:10Z</dcterms:created>
  <dcterms:modified xsi:type="dcterms:W3CDTF">2019-04-04T07:04:22Z</dcterms:modified>
</cp:coreProperties>
</file>